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unito" charset="1" panose="00000000000000000000"/>
      <p:regular r:id="rId20"/>
    </p:embeddedFont>
    <p:embeddedFont>
      <p:font typeface="Schoolbell" charset="1" panose="02000000000000000000"/>
      <p:regular r:id="rId21"/>
    </p:embeddedFont>
    <p:embeddedFont>
      <p:font typeface="Nunito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2" Target="../media/image2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5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4" r="0" b="-17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10082">
            <a:off x="-3633474" y="58360"/>
            <a:ext cx="14301857" cy="11544731"/>
          </a:xfrm>
          <a:custGeom>
            <a:avLst/>
            <a:gdLst/>
            <a:ahLst/>
            <a:cxnLst/>
            <a:rect r="r" b="b" t="t" l="l"/>
            <a:pathLst>
              <a:path h="11544731" w="14301857">
                <a:moveTo>
                  <a:pt x="0" y="0"/>
                </a:moveTo>
                <a:lnTo>
                  <a:pt x="14301857" y="0"/>
                </a:lnTo>
                <a:lnTo>
                  <a:pt x="14301857" y="11544731"/>
                </a:lnTo>
                <a:lnTo>
                  <a:pt x="0" y="1154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77980">
            <a:off x="12949072" y="-4972535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364103">
            <a:off x="8388376" y="1529637"/>
            <a:ext cx="9874121" cy="7490440"/>
          </a:xfrm>
          <a:custGeom>
            <a:avLst/>
            <a:gdLst/>
            <a:ahLst/>
            <a:cxnLst/>
            <a:rect r="r" b="b" t="t" l="l"/>
            <a:pathLst>
              <a:path h="7490440" w="9874121">
                <a:moveTo>
                  <a:pt x="9874121" y="0"/>
                </a:moveTo>
                <a:lnTo>
                  <a:pt x="0" y="0"/>
                </a:lnTo>
                <a:lnTo>
                  <a:pt x="0" y="7490440"/>
                </a:lnTo>
                <a:lnTo>
                  <a:pt x="9874121" y="7490440"/>
                </a:lnTo>
                <a:lnTo>
                  <a:pt x="987412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04609">
            <a:off x="-618467" y="-1470484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62013">
            <a:off x="6387990" y="2133200"/>
            <a:ext cx="1539735" cy="800662"/>
          </a:xfrm>
          <a:custGeom>
            <a:avLst/>
            <a:gdLst/>
            <a:ahLst/>
            <a:cxnLst/>
            <a:rect r="r" b="b" t="t" l="l"/>
            <a:pathLst>
              <a:path h="800662" w="1539735">
                <a:moveTo>
                  <a:pt x="0" y="0"/>
                </a:moveTo>
                <a:lnTo>
                  <a:pt x="1539735" y="0"/>
                </a:lnTo>
                <a:lnTo>
                  <a:pt x="1539735" y="800663"/>
                </a:lnTo>
                <a:lnTo>
                  <a:pt x="0" y="8006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404609">
            <a:off x="15424965" y="7966018"/>
            <a:ext cx="2951922" cy="4114800"/>
          </a:xfrm>
          <a:custGeom>
            <a:avLst/>
            <a:gdLst/>
            <a:ahLst/>
            <a:cxnLst/>
            <a:rect r="r" b="b" t="t" l="l"/>
            <a:pathLst>
              <a:path h="4114800" w="2951922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6077" y="7129855"/>
            <a:ext cx="2651914" cy="114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7"/>
              </a:lnSpc>
            </a:pPr>
            <a:r>
              <a:rPr lang="en-US" sz="1998" spc="52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Juan Araneda </a:t>
            </a:r>
          </a:p>
          <a:p>
            <a:pPr algn="l">
              <a:lnSpc>
                <a:spcPts val="3157"/>
              </a:lnSpc>
            </a:pPr>
            <a:r>
              <a:rPr lang="en-US" sz="1998" spc="52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Ana González </a:t>
            </a:r>
          </a:p>
          <a:p>
            <a:pPr algn="l" marL="0" indent="0" lvl="0">
              <a:lnSpc>
                <a:spcPts val="3157"/>
              </a:lnSpc>
            </a:pPr>
            <a:r>
              <a:rPr lang="en-US" sz="1998" spc="52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Pedro Guzmán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6906" y="5754526"/>
            <a:ext cx="8176555" cy="40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</a:pPr>
            <a:r>
              <a:rPr lang="en-US" sz="2146" spc="56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Plataforma de diagnóstico asistido por 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40466" y="7120330"/>
            <a:ext cx="2524233" cy="147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5"/>
              </a:lnSpc>
            </a:pPr>
            <a:r>
              <a:rPr lang="en-US" sz="1902" spc="49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Profesor guía:</a:t>
            </a:r>
          </a:p>
          <a:p>
            <a:pPr algn="l">
              <a:lnSpc>
                <a:spcPts val="3005"/>
              </a:lnSpc>
            </a:pPr>
            <a:r>
              <a:rPr lang="en-US" sz="1902" spc="49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Jorge Gomez F</a:t>
            </a:r>
          </a:p>
          <a:p>
            <a:pPr algn="l">
              <a:lnSpc>
                <a:spcPts val="3005"/>
              </a:lnSpc>
            </a:pPr>
            <a:r>
              <a:rPr lang="en-US" sz="1902" spc="496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Sección: 006V</a:t>
            </a:r>
          </a:p>
          <a:p>
            <a:pPr algn="l" marL="0" indent="0" lvl="0">
              <a:lnSpc>
                <a:spcPts val="3005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2533532"/>
            <a:ext cx="8823461" cy="3177924"/>
          </a:xfrm>
          <a:custGeom>
            <a:avLst/>
            <a:gdLst/>
            <a:ahLst/>
            <a:cxnLst/>
            <a:rect r="r" b="b" t="t" l="l"/>
            <a:pathLst>
              <a:path h="3177924" w="8823461">
                <a:moveTo>
                  <a:pt x="0" y="0"/>
                </a:moveTo>
                <a:lnTo>
                  <a:pt x="8823461" y="0"/>
                </a:lnTo>
                <a:lnTo>
                  <a:pt x="8823461" y="3177924"/>
                </a:lnTo>
                <a:lnTo>
                  <a:pt x="0" y="3177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83133" r="0" b="-9451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10328" y="-544989"/>
            <a:ext cx="6717951" cy="2161308"/>
          </a:xfrm>
          <a:custGeom>
            <a:avLst/>
            <a:gdLst/>
            <a:ahLst/>
            <a:cxnLst/>
            <a:rect r="r" b="b" t="t" l="l"/>
            <a:pathLst>
              <a:path h="2161308" w="6717951">
                <a:moveTo>
                  <a:pt x="0" y="0"/>
                </a:moveTo>
                <a:lnTo>
                  <a:pt x="6717951" y="0"/>
                </a:lnTo>
                <a:lnTo>
                  <a:pt x="6717951" y="2161308"/>
                </a:lnTo>
                <a:lnTo>
                  <a:pt x="0" y="21613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42137" y="1064771"/>
            <a:ext cx="8456243" cy="8456243"/>
          </a:xfrm>
          <a:custGeom>
            <a:avLst/>
            <a:gdLst/>
            <a:ahLst/>
            <a:cxnLst/>
            <a:rect r="r" b="b" t="t" l="l"/>
            <a:pathLst>
              <a:path h="8456243" w="8456243">
                <a:moveTo>
                  <a:pt x="0" y="0"/>
                </a:moveTo>
                <a:lnTo>
                  <a:pt x="8456244" y="0"/>
                </a:lnTo>
                <a:lnTo>
                  <a:pt x="8456244" y="8456243"/>
                </a:lnTo>
                <a:lnTo>
                  <a:pt x="0" y="845624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4" r="0" b="-17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98542">
            <a:off x="-549433" y="6593276"/>
            <a:ext cx="21313866" cy="17204958"/>
          </a:xfrm>
          <a:custGeom>
            <a:avLst/>
            <a:gdLst/>
            <a:ahLst/>
            <a:cxnLst/>
            <a:rect r="r" b="b" t="t" l="l"/>
            <a:pathLst>
              <a:path h="17204958" w="21313866">
                <a:moveTo>
                  <a:pt x="0" y="0"/>
                </a:moveTo>
                <a:lnTo>
                  <a:pt x="21313865" y="0"/>
                </a:lnTo>
                <a:lnTo>
                  <a:pt x="21313865" y="17204958"/>
                </a:lnTo>
                <a:lnTo>
                  <a:pt x="0" y="17204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98542">
            <a:off x="-2279207" y="-13431177"/>
            <a:ext cx="21313866" cy="17204958"/>
          </a:xfrm>
          <a:custGeom>
            <a:avLst/>
            <a:gdLst/>
            <a:ahLst/>
            <a:cxnLst/>
            <a:rect r="r" b="b" t="t" l="l"/>
            <a:pathLst>
              <a:path h="17204958" w="21313866">
                <a:moveTo>
                  <a:pt x="0" y="0"/>
                </a:moveTo>
                <a:lnTo>
                  <a:pt x="21313866" y="0"/>
                </a:lnTo>
                <a:lnTo>
                  <a:pt x="21313866" y="17204958"/>
                </a:lnTo>
                <a:lnTo>
                  <a:pt x="0" y="17204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04609">
            <a:off x="15839680" y="-1474464"/>
            <a:ext cx="3912972" cy="5454445"/>
          </a:xfrm>
          <a:custGeom>
            <a:avLst/>
            <a:gdLst/>
            <a:ahLst/>
            <a:cxnLst/>
            <a:rect r="r" b="b" t="t" l="l"/>
            <a:pathLst>
              <a:path h="5454445" w="3912972">
                <a:moveTo>
                  <a:pt x="0" y="0"/>
                </a:moveTo>
                <a:lnTo>
                  <a:pt x="3912971" y="0"/>
                </a:lnTo>
                <a:lnTo>
                  <a:pt x="3912971" y="5454445"/>
                </a:lnTo>
                <a:lnTo>
                  <a:pt x="0" y="5454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645918">
            <a:off x="-1389288" y="6832336"/>
            <a:ext cx="3480731" cy="4851928"/>
          </a:xfrm>
          <a:custGeom>
            <a:avLst/>
            <a:gdLst/>
            <a:ahLst/>
            <a:cxnLst/>
            <a:rect r="r" b="b" t="t" l="l"/>
            <a:pathLst>
              <a:path h="4851928" w="3480731">
                <a:moveTo>
                  <a:pt x="0" y="0"/>
                </a:moveTo>
                <a:lnTo>
                  <a:pt x="3480731" y="0"/>
                </a:lnTo>
                <a:lnTo>
                  <a:pt x="3480731" y="4851928"/>
                </a:lnTo>
                <a:lnTo>
                  <a:pt x="0" y="4851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1077" y="-57150"/>
            <a:ext cx="15433862" cy="142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06"/>
              </a:lnSpc>
            </a:pPr>
            <a:r>
              <a:rPr lang="en-US" sz="8956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Arquitectura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59093" y="-237223"/>
            <a:ext cx="7438373" cy="11164537"/>
          </a:xfrm>
          <a:custGeom>
            <a:avLst/>
            <a:gdLst/>
            <a:ahLst/>
            <a:cxnLst/>
            <a:rect r="r" b="b" t="t" l="l"/>
            <a:pathLst>
              <a:path h="11164537" w="7438373">
                <a:moveTo>
                  <a:pt x="0" y="0"/>
                </a:moveTo>
                <a:lnTo>
                  <a:pt x="7438373" y="0"/>
                </a:lnTo>
                <a:lnTo>
                  <a:pt x="7438373" y="11164537"/>
                </a:lnTo>
                <a:lnTo>
                  <a:pt x="0" y="11164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59">
            <a:off x="-124309" y="-224387"/>
            <a:ext cx="18536618" cy="10735775"/>
          </a:xfrm>
          <a:custGeom>
            <a:avLst/>
            <a:gdLst/>
            <a:ahLst/>
            <a:cxnLst/>
            <a:rect r="r" b="b" t="t" l="l"/>
            <a:pathLst>
              <a:path h="10735775" w="18536618">
                <a:moveTo>
                  <a:pt x="254203" y="0"/>
                </a:moveTo>
                <a:lnTo>
                  <a:pt x="18536618" y="451916"/>
                </a:lnTo>
                <a:lnTo>
                  <a:pt x="18282415" y="10735774"/>
                </a:lnTo>
                <a:lnTo>
                  <a:pt x="0" y="10283858"/>
                </a:lnTo>
                <a:lnTo>
                  <a:pt x="254203" y="0"/>
                </a:lnTo>
                <a:close/>
              </a:path>
            </a:pathLst>
          </a:custGeom>
          <a:blipFill>
            <a:blip r:embed="rId2"/>
            <a:stretch>
              <a:fillRect l="-4032" t="-15869" r="-6526" b="-282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4175">
            <a:off x="-876240" y="-4913891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04609">
            <a:off x="-2885515" y="-2176273"/>
            <a:ext cx="4134441" cy="5763160"/>
          </a:xfrm>
          <a:custGeom>
            <a:avLst/>
            <a:gdLst/>
            <a:ahLst/>
            <a:cxnLst/>
            <a:rect r="r" b="b" t="t" l="l"/>
            <a:pathLst>
              <a:path h="5763160" w="4134441">
                <a:moveTo>
                  <a:pt x="0" y="0"/>
                </a:moveTo>
                <a:lnTo>
                  <a:pt x="4134441" y="0"/>
                </a:lnTo>
                <a:lnTo>
                  <a:pt x="4134441" y="5763159"/>
                </a:lnTo>
                <a:lnTo>
                  <a:pt x="0" y="5763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334887">
            <a:off x="8061604" y="-2059186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644189">
            <a:off x="12237387" y="1593720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6"/>
                </a:lnTo>
                <a:lnTo>
                  <a:pt x="0" y="1230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435533">
            <a:off x="16220780" y="6376720"/>
            <a:ext cx="4134441" cy="5763160"/>
          </a:xfrm>
          <a:custGeom>
            <a:avLst/>
            <a:gdLst/>
            <a:ahLst/>
            <a:cxnLst/>
            <a:rect r="r" b="b" t="t" l="l"/>
            <a:pathLst>
              <a:path h="5763160" w="4134441">
                <a:moveTo>
                  <a:pt x="0" y="0"/>
                </a:moveTo>
                <a:lnTo>
                  <a:pt x="4134440" y="0"/>
                </a:lnTo>
                <a:lnTo>
                  <a:pt x="4134440" y="5763160"/>
                </a:lnTo>
                <a:lnTo>
                  <a:pt x="0" y="576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86510" y="3777906"/>
            <a:ext cx="1650220" cy="1848986"/>
          </a:xfrm>
          <a:custGeom>
            <a:avLst/>
            <a:gdLst/>
            <a:ahLst/>
            <a:cxnLst/>
            <a:rect r="r" b="b" t="t" l="l"/>
            <a:pathLst>
              <a:path h="1848986" w="1650220">
                <a:moveTo>
                  <a:pt x="0" y="0"/>
                </a:moveTo>
                <a:lnTo>
                  <a:pt x="1650219" y="0"/>
                </a:lnTo>
                <a:lnTo>
                  <a:pt x="1650219" y="1848986"/>
                </a:lnTo>
                <a:lnTo>
                  <a:pt x="0" y="1848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9585" y="-5709241"/>
            <a:ext cx="15588830" cy="15996241"/>
          </a:xfrm>
          <a:custGeom>
            <a:avLst/>
            <a:gdLst/>
            <a:ahLst/>
            <a:cxnLst/>
            <a:rect r="r" b="b" t="t" l="l"/>
            <a:pathLst>
              <a:path h="15996241" w="15588830">
                <a:moveTo>
                  <a:pt x="0" y="0"/>
                </a:moveTo>
                <a:lnTo>
                  <a:pt x="15588830" y="0"/>
                </a:lnTo>
                <a:lnTo>
                  <a:pt x="15588830" y="15996241"/>
                </a:lnTo>
                <a:lnTo>
                  <a:pt x="0" y="159962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57209" y="4451264"/>
            <a:ext cx="8036494" cy="69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4"/>
              </a:lnSpc>
            </a:pPr>
            <a:r>
              <a:rPr lang="en-US" sz="43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0168" y="6460255"/>
            <a:ext cx="8036494" cy="69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4"/>
              </a:lnSpc>
            </a:pPr>
            <a:r>
              <a:rPr lang="en-US" sz="43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36729" y="3749331"/>
            <a:ext cx="8036494" cy="69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4"/>
              </a:lnSpc>
            </a:pPr>
            <a:r>
              <a:rPr lang="en-US" sz="43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0737" y="426460"/>
            <a:ext cx="8115300" cy="156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39"/>
              </a:lnSpc>
            </a:pPr>
            <a:r>
              <a:rPr lang="en-US" sz="995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Cronograma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476937">
            <a:off x="8883662" y="4441567"/>
            <a:ext cx="1650220" cy="1848986"/>
          </a:xfrm>
          <a:custGeom>
            <a:avLst/>
            <a:gdLst/>
            <a:ahLst/>
            <a:cxnLst/>
            <a:rect r="r" b="b" t="t" l="l"/>
            <a:pathLst>
              <a:path h="1848986" w="1650220">
                <a:moveTo>
                  <a:pt x="0" y="0"/>
                </a:moveTo>
                <a:lnTo>
                  <a:pt x="1650220" y="0"/>
                </a:lnTo>
                <a:lnTo>
                  <a:pt x="1650220" y="1848986"/>
                </a:lnTo>
                <a:lnTo>
                  <a:pt x="0" y="1848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13579" y="6488830"/>
            <a:ext cx="1650220" cy="1848986"/>
          </a:xfrm>
          <a:custGeom>
            <a:avLst/>
            <a:gdLst/>
            <a:ahLst/>
            <a:cxnLst/>
            <a:rect r="r" b="b" t="t" l="l"/>
            <a:pathLst>
              <a:path h="1848986" w="1650220">
                <a:moveTo>
                  <a:pt x="0" y="0"/>
                </a:moveTo>
                <a:lnTo>
                  <a:pt x="1650219" y="0"/>
                </a:lnTo>
                <a:lnTo>
                  <a:pt x="1650219" y="1848985"/>
                </a:lnTo>
                <a:lnTo>
                  <a:pt x="0" y="1848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76937">
            <a:off x="6461814" y="3614442"/>
            <a:ext cx="1650220" cy="1848986"/>
          </a:xfrm>
          <a:custGeom>
            <a:avLst/>
            <a:gdLst/>
            <a:ahLst/>
            <a:cxnLst/>
            <a:rect r="r" b="b" t="t" l="l"/>
            <a:pathLst>
              <a:path h="1848986" w="1650220">
                <a:moveTo>
                  <a:pt x="0" y="0"/>
                </a:moveTo>
                <a:lnTo>
                  <a:pt x="1650219" y="0"/>
                </a:lnTo>
                <a:lnTo>
                  <a:pt x="1650219" y="1848985"/>
                </a:lnTo>
                <a:lnTo>
                  <a:pt x="0" y="1848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59">
            <a:off x="-124309" y="-224387"/>
            <a:ext cx="18536618" cy="10735775"/>
          </a:xfrm>
          <a:custGeom>
            <a:avLst/>
            <a:gdLst/>
            <a:ahLst/>
            <a:cxnLst/>
            <a:rect r="r" b="b" t="t" l="l"/>
            <a:pathLst>
              <a:path h="10735775" w="18536618">
                <a:moveTo>
                  <a:pt x="254203" y="0"/>
                </a:moveTo>
                <a:lnTo>
                  <a:pt x="18536618" y="451916"/>
                </a:lnTo>
                <a:lnTo>
                  <a:pt x="18282415" y="10735774"/>
                </a:lnTo>
                <a:lnTo>
                  <a:pt x="0" y="10283858"/>
                </a:lnTo>
                <a:lnTo>
                  <a:pt x="254203" y="0"/>
                </a:lnTo>
                <a:close/>
              </a:path>
            </a:pathLst>
          </a:custGeom>
          <a:blipFill>
            <a:blip r:embed="rId2"/>
            <a:stretch>
              <a:fillRect l="-4032" t="-15869" r="-6526" b="-282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1647">
            <a:off x="-56891" y="-554754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1647">
            <a:off x="4246014" y="2218582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61647">
            <a:off x="8587597" y="4901894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61647">
            <a:off x="12929180" y="7585207"/>
            <a:ext cx="4423025" cy="4114800"/>
          </a:xfrm>
          <a:custGeom>
            <a:avLst/>
            <a:gdLst/>
            <a:ahLst/>
            <a:cxnLst/>
            <a:rect r="r" b="b" t="t" l="l"/>
            <a:pathLst>
              <a:path h="4114800" w="4423025">
                <a:moveTo>
                  <a:pt x="0" y="0"/>
                </a:moveTo>
                <a:lnTo>
                  <a:pt x="4423025" y="0"/>
                </a:lnTo>
                <a:lnTo>
                  <a:pt x="4423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4801" y="1028700"/>
            <a:ext cx="1664944" cy="16649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26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59491" y="1193390"/>
            <a:ext cx="1335564" cy="133556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4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13200" y="1394221"/>
            <a:ext cx="1228146" cy="933902"/>
          </a:xfrm>
          <a:custGeom>
            <a:avLst/>
            <a:gdLst/>
            <a:ahLst/>
            <a:cxnLst/>
            <a:rect r="r" b="b" t="t" l="l"/>
            <a:pathLst>
              <a:path h="933902" w="1228146">
                <a:moveTo>
                  <a:pt x="0" y="0"/>
                </a:moveTo>
                <a:lnTo>
                  <a:pt x="1228146" y="0"/>
                </a:lnTo>
                <a:lnTo>
                  <a:pt x="1228146" y="933902"/>
                </a:lnTo>
                <a:lnTo>
                  <a:pt x="0" y="933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127415" y="2910656"/>
            <a:ext cx="1664944" cy="166494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264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292105" y="3075346"/>
            <a:ext cx="1335564" cy="133556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4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454249" y="3193522"/>
            <a:ext cx="1011276" cy="1099213"/>
          </a:xfrm>
          <a:custGeom>
            <a:avLst/>
            <a:gdLst/>
            <a:ahLst/>
            <a:cxnLst/>
            <a:rect r="r" b="b" t="t" l="l"/>
            <a:pathLst>
              <a:path h="1099213" w="1011276">
                <a:moveTo>
                  <a:pt x="0" y="0"/>
                </a:moveTo>
                <a:lnTo>
                  <a:pt x="1011276" y="0"/>
                </a:lnTo>
                <a:lnTo>
                  <a:pt x="1011276" y="1099213"/>
                </a:lnTo>
                <a:lnTo>
                  <a:pt x="0" y="1099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311528" y="5403719"/>
            <a:ext cx="1664944" cy="166494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264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476218" y="5568409"/>
            <a:ext cx="1335564" cy="133556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4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8640463" y="5757831"/>
            <a:ext cx="1007074" cy="956720"/>
          </a:xfrm>
          <a:custGeom>
            <a:avLst/>
            <a:gdLst/>
            <a:ahLst/>
            <a:cxnLst/>
            <a:rect r="r" b="b" t="t" l="l"/>
            <a:pathLst>
              <a:path h="956720" w="1007074">
                <a:moveTo>
                  <a:pt x="0" y="0"/>
                </a:moveTo>
                <a:lnTo>
                  <a:pt x="1007074" y="0"/>
                </a:lnTo>
                <a:lnTo>
                  <a:pt x="1007074" y="956721"/>
                </a:lnTo>
                <a:lnTo>
                  <a:pt x="0" y="956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2320975" y="7593356"/>
            <a:ext cx="1664944" cy="166494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264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485665" y="7758046"/>
            <a:ext cx="1335564" cy="133556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F4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2647809" y="7876221"/>
            <a:ext cx="1011276" cy="1099213"/>
          </a:xfrm>
          <a:custGeom>
            <a:avLst/>
            <a:gdLst/>
            <a:ahLst/>
            <a:cxnLst/>
            <a:rect r="r" b="b" t="t" l="l"/>
            <a:pathLst>
              <a:path h="1099213" w="1011276">
                <a:moveTo>
                  <a:pt x="0" y="0"/>
                </a:moveTo>
                <a:lnTo>
                  <a:pt x="1011276" y="0"/>
                </a:lnTo>
                <a:lnTo>
                  <a:pt x="1011276" y="1099214"/>
                </a:lnTo>
                <a:lnTo>
                  <a:pt x="0" y="1099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8751311">
            <a:off x="-6947475" y="6135852"/>
            <a:ext cx="10509224" cy="11378097"/>
          </a:xfrm>
          <a:custGeom>
            <a:avLst/>
            <a:gdLst/>
            <a:ahLst/>
            <a:cxnLst/>
            <a:rect r="r" b="b" t="t" l="l"/>
            <a:pathLst>
              <a:path h="11378097" w="10509224">
                <a:moveTo>
                  <a:pt x="0" y="0"/>
                </a:moveTo>
                <a:lnTo>
                  <a:pt x="10509224" y="0"/>
                </a:lnTo>
                <a:lnTo>
                  <a:pt x="10509224" y="11378097"/>
                </a:lnTo>
                <a:lnTo>
                  <a:pt x="0" y="11378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2059743">
            <a:off x="14613997" y="-6370370"/>
            <a:ext cx="10509224" cy="11378097"/>
          </a:xfrm>
          <a:custGeom>
            <a:avLst/>
            <a:gdLst/>
            <a:ahLst/>
            <a:cxnLst/>
            <a:rect r="r" b="b" t="t" l="l"/>
            <a:pathLst>
              <a:path h="11378097" w="10509224">
                <a:moveTo>
                  <a:pt x="0" y="0"/>
                </a:moveTo>
                <a:lnTo>
                  <a:pt x="10509224" y="0"/>
                </a:lnTo>
                <a:lnTo>
                  <a:pt x="10509224" y="11378097"/>
                </a:lnTo>
                <a:lnTo>
                  <a:pt x="0" y="11378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110598">
            <a:off x="15643827" y="-1632817"/>
            <a:ext cx="3818698" cy="5323033"/>
          </a:xfrm>
          <a:custGeom>
            <a:avLst/>
            <a:gdLst/>
            <a:ahLst/>
            <a:cxnLst/>
            <a:rect r="r" b="b" t="t" l="l"/>
            <a:pathLst>
              <a:path h="5323033" w="3818698">
                <a:moveTo>
                  <a:pt x="0" y="0"/>
                </a:moveTo>
                <a:lnTo>
                  <a:pt x="3818698" y="0"/>
                </a:lnTo>
                <a:lnTo>
                  <a:pt x="3818698" y="5323034"/>
                </a:lnTo>
                <a:lnTo>
                  <a:pt x="0" y="53230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3025198" y="3834293"/>
            <a:ext cx="4527978" cy="4114800"/>
          </a:xfrm>
          <a:custGeom>
            <a:avLst/>
            <a:gdLst/>
            <a:ahLst/>
            <a:cxnLst/>
            <a:rect r="r" b="b" t="t" l="l"/>
            <a:pathLst>
              <a:path h="4114800" w="4527978">
                <a:moveTo>
                  <a:pt x="0" y="0"/>
                </a:moveTo>
                <a:lnTo>
                  <a:pt x="4527978" y="0"/>
                </a:lnTo>
                <a:lnTo>
                  <a:pt x="45279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3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7461891" y="1392978"/>
            <a:ext cx="8115300" cy="156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39"/>
              </a:lnSpc>
            </a:pPr>
            <a:r>
              <a:rPr lang="en-US" sz="995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Road Map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73858" y="2691793"/>
            <a:ext cx="8036494" cy="51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2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0: 27/8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04944" y="3138468"/>
            <a:ext cx="3543020" cy="417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683" indent="-255842" lvl="1">
              <a:lnSpc>
                <a:spcPts val="3744"/>
              </a:lnSpc>
              <a:buFont typeface="Arial"/>
              <a:buChar char="•"/>
            </a:pP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Organización del equipo.</a:t>
            </a:r>
          </a:p>
          <a:p>
            <a:pPr algn="l" marL="511683" indent="-255842" lvl="1">
              <a:lnSpc>
                <a:spcPts val="3744"/>
              </a:lnSpc>
              <a:buFont typeface="Arial"/>
              <a:buChar char="•"/>
            </a:pP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Preparación de herramientas.</a:t>
            </a:r>
          </a:p>
          <a:p>
            <a:pPr algn="l" marL="511683" indent="-255842" lvl="1">
              <a:lnSpc>
                <a:spcPts val="3744"/>
              </a:lnSpc>
              <a:buFont typeface="Arial"/>
              <a:buChar char="•"/>
            </a:pP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Preparación y </a:t>
            </a:r>
            <a:r>
              <a:rPr lang="en-US" sz="237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Configuración de entornos de desarrollo.</a:t>
            </a:r>
          </a:p>
          <a:p>
            <a:pPr algn="l" marL="0" indent="0" lvl="0">
              <a:lnSpc>
                <a:spcPts val="3744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3797182" y="4791178"/>
            <a:ext cx="8036494" cy="51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2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797182" y="5317994"/>
            <a:ext cx="3386684" cy="417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3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Logro 1: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24/09</a:t>
            </a:r>
          </a:p>
          <a:p>
            <a:pPr algn="l" marL="511609" indent="-255804" lvl="1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Desarrollo inicial del sistema.</a:t>
            </a:r>
          </a:p>
          <a:p>
            <a:pPr algn="l" marL="511609" indent="-255804" lvl="1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Primeras funciones del modelo + backend.</a:t>
            </a:r>
          </a:p>
          <a:p>
            <a:pPr algn="l" marL="511609" indent="-255804" lvl="1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Entrega de documentos.</a:t>
            </a:r>
          </a:p>
          <a:p>
            <a:pPr algn="l" marL="0" indent="0" lvl="0">
              <a:lnSpc>
                <a:spcPts val="3744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3209898" y="4839737"/>
            <a:ext cx="5078102" cy="323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3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Logro 3: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 19/11</a:t>
            </a:r>
          </a:p>
          <a:p>
            <a:pPr algn="l" marL="511609" indent="-255804" lvl="1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Integración del modelo CNN.</a:t>
            </a:r>
          </a:p>
          <a:p>
            <a:pPr algn="l" marL="511609" indent="-255804" lvl="1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Mejoras al frontend.</a:t>
            </a:r>
          </a:p>
          <a:p>
            <a:pPr algn="l" marL="511609" indent="-255804" lvl="1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Avance del diagnóstico con IA.</a:t>
            </a:r>
          </a:p>
          <a:p>
            <a:pPr algn="l" marL="511609" indent="-255804" lvl="1">
              <a:lnSpc>
                <a:spcPts val="3744"/>
              </a:lnSpc>
              <a:buFont typeface="Arial"/>
              <a:buChar char="•"/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Preprocesamiento + API FastAPI + PostgreSQL.</a:t>
            </a:r>
          </a:p>
          <a:p>
            <a:pPr algn="l" marL="0" indent="0" lvl="0">
              <a:lnSpc>
                <a:spcPts val="3744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3659085" y="4412112"/>
            <a:ext cx="8036494" cy="51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25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Sprint 2: 19/11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664251" y="7507631"/>
            <a:ext cx="3543020" cy="183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3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Logro 2:</a:t>
            </a: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15/10</a:t>
            </a:r>
          </a:p>
          <a:p>
            <a:pPr algn="l" marL="0" indent="0" lvl="0">
              <a:lnSpc>
                <a:spcPts val="3744"/>
              </a:lnSpc>
            </a:pPr>
            <a:r>
              <a:rPr lang="en-US" sz="23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Entrenamiento y validación del modelo CNN.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-2062998">
            <a:off x="-1654232" y="6971652"/>
            <a:ext cx="3559300" cy="4961449"/>
          </a:xfrm>
          <a:custGeom>
            <a:avLst/>
            <a:gdLst/>
            <a:ahLst/>
            <a:cxnLst/>
            <a:rect r="r" b="b" t="t" l="l"/>
            <a:pathLst>
              <a:path h="4961449" w="3559300">
                <a:moveTo>
                  <a:pt x="0" y="0"/>
                </a:moveTo>
                <a:lnTo>
                  <a:pt x="3559300" y="0"/>
                </a:lnTo>
                <a:lnTo>
                  <a:pt x="3559300" y="4961450"/>
                </a:lnTo>
                <a:lnTo>
                  <a:pt x="0" y="49614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4" r="0" b="-17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2371067" y="-6749718"/>
            <a:ext cx="20882446" cy="22608948"/>
          </a:xfrm>
          <a:custGeom>
            <a:avLst/>
            <a:gdLst/>
            <a:ahLst/>
            <a:cxnLst/>
            <a:rect r="r" b="b" t="t" l="l"/>
            <a:pathLst>
              <a:path h="22608948" w="20882446">
                <a:moveTo>
                  <a:pt x="0" y="0"/>
                </a:moveTo>
                <a:lnTo>
                  <a:pt x="20882446" y="0"/>
                </a:lnTo>
                <a:lnTo>
                  <a:pt x="20882446" y="22608948"/>
                </a:lnTo>
                <a:lnTo>
                  <a:pt x="0" y="2260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34887">
            <a:off x="15753570" y="-1895527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94232" y="1644527"/>
            <a:ext cx="12099537" cy="6874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6"/>
              </a:lnSpc>
            </a:pPr>
            <a:r>
              <a:rPr lang="en-US" sz="344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La presentación de Diagnostica DOC evidencia la necesidad de contar con herramientas tecnológicas que apoyen el diagnóstico temprano de enfermedades. A través de una plataforma basada en inteligencia artificial y metodologías ágiles, el proyecto busca optimizar el análisis de imágenes médicas, reduciendo tiempos y aumentando la precisión de los resultados. </a:t>
            </a:r>
          </a:p>
          <a:p>
            <a:pPr algn="ctr">
              <a:lnSpc>
                <a:spcPts val="5446"/>
              </a:lnSpc>
              <a:spcBef>
                <a:spcPct val="0"/>
              </a:spcBef>
            </a:pPr>
            <a:r>
              <a:rPr lang="en-US" sz="344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La propuesta integra innovación tecnológica y orientación al profesional, asegurando un d</a:t>
            </a:r>
            <a:r>
              <a:rPr lang="en-US" sz="344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esarrollo permanente y de alto impacto en el área de la salud.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404609">
            <a:off x="-447778" y="7734796"/>
            <a:ext cx="3655408" cy="5095417"/>
          </a:xfrm>
          <a:custGeom>
            <a:avLst/>
            <a:gdLst/>
            <a:ahLst/>
            <a:cxnLst/>
            <a:rect r="r" b="b" t="t" l="l"/>
            <a:pathLst>
              <a:path h="5095417" w="3655408">
                <a:moveTo>
                  <a:pt x="0" y="0"/>
                </a:moveTo>
                <a:lnTo>
                  <a:pt x="3655408" y="0"/>
                </a:lnTo>
                <a:lnTo>
                  <a:pt x="3655408" y="5095417"/>
                </a:lnTo>
                <a:lnTo>
                  <a:pt x="0" y="5095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60813" y="-57150"/>
            <a:ext cx="8115300" cy="156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39"/>
              </a:lnSpc>
            </a:pPr>
            <a:r>
              <a:rPr lang="en-US" sz="995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Conclusión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4" r="0" b="-17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10082">
            <a:off x="-3544984" y="72479"/>
            <a:ext cx="14301857" cy="11544731"/>
          </a:xfrm>
          <a:custGeom>
            <a:avLst/>
            <a:gdLst/>
            <a:ahLst/>
            <a:cxnLst/>
            <a:rect r="r" b="b" t="t" l="l"/>
            <a:pathLst>
              <a:path h="11544731" w="14301857">
                <a:moveTo>
                  <a:pt x="0" y="0"/>
                </a:moveTo>
                <a:lnTo>
                  <a:pt x="14301857" y="0"/>
                </a:lnTo>
                <a:lnTo>
                  <a:pt x="14301857" y="11544731"/>
                </a:lnTo>
                <a:lnTo>
                  <a:pt x="0" y="1154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75303">
            <a:off x="7822054" y="1407697"/>
            <a:ext cx="10951191" cy="8307498"/>
          </a:xfrm>
          <a:custGeom>
            <a:avLst/>
            <a:gdLst/>
            <a:ahLst/>
            <a:cxnLst/>
            <a:rect r="r" b="b" t="t" l="l"/>
            <a:pathLst>
              <a:path h="8307498" w="10951191">
                <a:moveTo>
                  <a:pt x="10951191" y="0"/>
                </a:moveTo>
                <a:lnTo>
                  <a:pt x="0" y="0"/>
                </a:lnTo>
                <a:lnTo>
                  <a:pt x="0" y="8307498"/>
                </a:lnTo>
                <a:lnTo>
                  <a:pt x="10951191" y="8307498"/>
                </a:lnTo>
                <a:lnTo>
                  <a:pt x="1095119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04609">
            <a:off x="-618467" y="-1470484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62013">
            <a:off x="15861562" y="1834767"/>
            <a:ext cx="1347332" cy="700613"/>
          </a:xfrm>
          <a:custGeom>
            <a:avLst/>
            <a:gdLst/>
            <a:ahLst/>
            <a:cxnLst/>
            <a:rect r="r" b="b" t="t" l="l"/>
            <a:pathLst>
              <a:path h="700613" w="1347332">
                <a:moveTo>
                  <a:pt x="0" y="0"/>
                </a:moveTo>
                <a:lnTo>
                  <a:pt x="1347332" y="0"/>
                </a:lnTo>
                <a:lnTo>
                  <a:pt x="1347332" y="700613"/>
                </a:lnTo>
                <a:lnTo>
                  <a:pt x="0" y="700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404609">
            <a:off x="16179475" y="7915433"/>
            <a:ext cx="2951922" cy="4114800"/>
          </a:xfrm>
          <a:custGeom>
            <a:avLst/>
            <a:gdLst/>
            <a:ahLst/>
            <a:cxnLst/>
            <a:rect r="r" b="b" t="t" l="l"/>
            <a:pathLst>
              <a:path h="4114800" w="2951922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318431">
            <a:off x="6128355" y="1288987"/>
            <a:ext cx="2286600" cy="947900"/>
          </a:xfrm>
          <a:custGeom>
            <a:avLst/>
            <a:gdLst/>
            <a:ahLst/>
            <a:cxnLst/>
            <a:rect r="r" b="b" t="t" l="l"/>
            <a:pathLst>
              <a:path h="947900" w="2286600">
                <a:moveTo>
                  <a:pt x="0" y="0"/>
                </a:moveTo>
                <a:lnTo>
                  <a:pt x="2286601" y="0"/>
                </a:lnTo>
                <a:lnTo>
                  <a:pt x="2286601" y="947900"/>
                </a:lnTo>
                <a:lnTo>
                  <a:pt x="0" y="947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71137" y="2658577"/>
            <a:ext cx="8750615" cy="4784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70"/>
              </a:lnSpc>
            </a:pPr>
            <a:r>
              <a:rPr lang="en-US" sz="1521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Muchas</a:t>
            </a:r>
          </a:p>
          <a:p>
            <a:pPr algn="l">
              <a:lnSpc>
                <a:spcPts val="18870"/>
              </a:lnSpc>
            </a:pPr>
            <a:r>
              <a:rPr lang="en-US" sz="15218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Gracias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373013" y="437726"/>
            <a:ext cx="9849274" cy="9849274"/>
          </a:xfrm>
          <a:custGeom>
            <a:avLst/>
            <a:gdLst/>
            <a:ahLst/>
            <a:cxnLst/>
            <a:rect r="r" b="b" t="t" l="l"/>
            <a:pathLst>
              <a:path h="9849274" w="9849274">
                <a:moveTo>
                  <a:pt x="0" y="0"/>
                </a:moveTo>
                <a:lnTo>
                  <a:pt x="9849274" y="0"/>
                </a:lnTo>
                <a:lnTo>
                  <a:pt x="9849274" y="9849274"/>
                </a:lnTo>
                <a:lnTo>
                  <a:pt x="0" y="98492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4" r="0" b="-17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60406">
            <a:off x="-3850773" y="-1212231"/>
            <a:ext cx="14858225" cy="11993842"/>
          </a:xfrm>
          <a:custGeom>
            <a:avLst/>
            <a:gdLst/>
            <a:ahLst/>
            <a:cxnLst/>
            <a:rect r="r" b="b" t="t" l="l"/>
            <a:pathLst>
              <a:path h="11993842" w="14858225">
                <a:moveTo>
                  <a:pt x="0" y="0"/>
                </a:moveTo>
                <a:lnTo>
                  <a:pt x="14858226" y="0"/>
                </a:lnTo>
                <a:lnTo>
                  <a:pt x="14858226" y="11993842"/>
                </a:lnTo>
                <a:lnTo>
                  <a:pt x="0" y="119938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0895" y="753323"/>
            <a:ext cx="7870718" cy="220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71"/>
              </a:lnSpc>
            </a:pPr>
            <a:r>
              <a:rPr lang="en-US" sz="14009" spc="952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Índice.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4521" y="3297197"/>
            <a:ext cx="3209620" cy="809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2"/>
              </a:lnSpc>
            </a:pPr>
            <a:r>
              <a:rPr lang="en-US" sz="338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01. Roles.</a:t>
            </a:r>
          </a:p>
          <a:p>
            <a:pPr algn="l">
              <a:lnSpc>
                <a:spcPts val="5352"/>
              </a:lnSpc>
            </a:pPr>
            <a:r>
              <a:rPr lang="en-US" sz="338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02. Contexto.</a:t>
            </a:r>
          </a:p>
          <a:p>
            <a:pPr algn="l">
              <a:lnSpc>
                <a:spcPts val="5352"/>
              </a:lnSpc>
            </a:pPr>
            <a:r>
              <a:rPr lang="en-US" sz="338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03. Problemas.</a:t>
            </a:r>
          </a:p>
          <a:p>
            <a:pPr algn="l">
              <a:lnSpc>
                <a:spcPts val="5352"/>
              </a:lnSpc>
            </a:pPr>
            <a:r>
              <a:rPr lang="en-US" sz="338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04. Necesidad. </a:t>
            </a:r>
          </a:p>
          <a:p>
            <a:pPr algn="l">
              <a:lnSpc>
                <a:spcPts val="5352"/>
              </a:lnSpc>
            </a:pPr>
            <a:r>
              <a:rPr lang="en-US" sz="338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05. Solución. </a:t>
            </a:r>
          </a:p>
          <a:p>
            <a:pPr algn="l">
              <a:lnSpc>
                <a:spcPts val="5352"/>
              </a:lnSpc>
            </a:pPr>
            <a:r>
              <a:rPr lang="en-US" sz="3387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06. Objetivo del proyecto.</a:t>
            </a:r>
          </a:p>
          <a:p>
            <a:pPr algn="l">
              <a:lnSpc>
                <a:spcPts val="5352"/>
              </a:lnSpc>
            </a:pPr>
          </a:p>
          <a:p>
            <a:pPr algn="l">
              <a:lnSpc>
                <a:spcPts val="5352"/>
              </a:lnSpc>
            </a:pPr>
          </a:p>
          <a:p>
            <a:pPr algn="l">
              <a:lnSpc>
                <a:spcPts val="5432"/>
              </a:lnSpc>
            </a:pPr>
            <a:r>
              <a:rPr lang="en-US" sz="343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</a:p>
          <a:p>
            <a:pPr algn="l">
              <a:lnSpc>
                <a:spcPts val="5432"/>
              </a:lnSpc>
            </a:pPr>
          </a:p>
          <a:p>
            <a:pPr algn="l" marL="0" indent="0" lvl="0">
              <a:lnSpc>
                <a:spcPts val="543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1192193">
            <a:off x="15587191" y="8373550"/>
            <a:ext cx="2026803" cy="1175546"/>
          </a:xfrm>
          <a:custGeom>
            <a:avLst/>
            <a:gdLst/>
            <a:ahLst/>
            <a:cxnLst/>
            <a:rect r="r" b="b" t="t" l="l"/>
            <a:pathLst>
              <a:path h="1175546" w="2026803">
                <a:moveTo>
                  <a:pt x="0" y="0"/>
                </a:moveTo>
                <a:lnTo>
                  <a:pt x="2026804" y="0"/>
                </a:lnTo>
                <a:lnTo>
                  <a:pt x="2026804" y="1175546"/>
                </a:lnTo>
                <a:lnTo>
                  <a:pt x="0" y="117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46254" y="3297197"/>
            <a:ext cx="3727542" cy="469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07. Ejemplo.</a:t>
            </a:r>
          </a:p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08. Metodología.</a:t>
            </a:r>
          </a:p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09</a:t>
            </a: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. Arquitectura.</a:t>
            </a:r>
          </a:p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10. Cronograma.</a:t>
            </a:r>
          </a:p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11. Road Map.</a:t>
            </a:r>
          </a:p>
          <a:p>
            <a:pPr algn="l">
              <a:lnSpc>
                <a:spcPts val="5356"/>
              </a:lnSpc>
            </a:pPr>
            <a:r>
              <a:rPr lang="en-US" sz="3390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12. Conclusión.</a:t>
            </a:r>
          </a:p>
          <a:p>
            <a:pPr algn="l" marL="0" indent="0" lvl="0">
              <a:lnSpc>
                <a:spcPts val="535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862424" y="1313266"/>
            <a:ext cx="8261917" cy="8261917"/>
          </a:xfrm>
          <a:custGeom>
            <a:avLst/>
            <a:gdLst/>
            <a:ahLst/>
            <a:cxnLst/>
            <a:rect r="r" b="b" t="t" l="l"/>
            <a:pathLst>
              <a:path h="8261917" w="8261917">
                <a:moveTo>
                  <a:pt x="0" y="0"/>
                </a:moveTo>
                <a:lnTo>
                  <a:pt x="8261917" y="0"/>
                </a:lnTo>
                <a:lnTo>
                  <a:pt x="8261917" y="8261917"/>
                </a:lnTo>
                <a:lnTo>
                  <a:pt x="0" y="82619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4" r="0" b="-17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0912">
            <a:off x="-2643190" y="-3045669"/>
            <a:ext cx="16931400" cy="18331240"/>
          </a:xfrm>
          <a:custGeom>
            <a:avLst/>
            <a:gdLst/>
            <a:ahLst/>
            <a:cxnLst/>
            <a:rect r="r" b="b" t="t" l="l"/>
            <a:pathLst>
              <a:path h="18331240" w="16931400">
                <a:moveTo>
                  <a:pt x="0" y="0"/>
                </a:moveTo>
                <a:lnTo>
                  <a:pt x="16931400" y="0"/>
                </a:lnTo>
                <a:lnTo>
                  <a:pt x="16931400" y="18331240"/>
                </a:lnTo>
                <a:lnTo>
                  <a:pt x="0" y="18331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063" y="3193163"/>
            <a:ext cx="10097604" cy="47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4"/>
              </a:lnSpc>
            </a:pPr>
            <a:r>
              <a:rPr lang="en-US" sz="252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Scrum Master ( Diseño y desarrollo de software (frontend/backend).)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6063" y="2057026"/>
            <a:ext cx="10097604" cy="105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8"/>
              </a:lnSpc>
            </a:pPr>
            <a:r>
              <a:rPr lang="en-US" sz="665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01. Juan Araneda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6063" y="5570960"/>
            <a:ext cx="10097604" cy="47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4"/>
              </a:lnSpc>
            </a:pPr>
            <a:r>
              <a:rPr lang="en-US" sz="252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Integración del modelo de IA al sistema y bases de datos.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6063" y="4433218"/>
            <a:ext cx="10097604" cy="105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8"/>
              </a:lnSpc>
            </a:pPr>
            <a:r>
              <a:rPr lang="en-US" sz="665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02. Pedro Guzman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0027" y="7824933"/>
            <a:ext cx="10097604" cy="47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4"/>
              </a:lnSpc>
            </a:pPr>
            <a:r>
              <a:rPr lang="en-US" sz="2528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Desarrollo, pruebas y validación del modelo CNN y documentación.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6063" y="6687191"/>
            <a:ext cx="10097604" cy="105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8"/>
              </a:lnSpc>
            </a:pPr>
            <a:r>
              <a:rPr lang="en-US" sz="665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03. Ana González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3334887">
            <a:off x="9349276" y="-2089845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4"/>
                </a:lnTo>
                <a:lnTo>
                  <a:pt x="0" y="4592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37631" y="765017"/>
            <a:ext cx="7093353" cy="7093353"/>
          </a:xfrm>
          <a:custGeom>
            <a:avLst/>
            <a:gdLst/>
            <a:ahLst/>
            <a:cxnLst/>
            <a:rect r="r" b="b" t="t" l="l"/>
            <a:pathLst>
              <a:path h="7093353" w="7093353">
                <a:moveTo>
                  <a:pt x="0" y="0"/>
                </a:moveTo>
                <a:lnTo>
                  <a:pt x="7093353" y="0"/>
                </a:lnTo>
                <a:lnTo>
                  <a:pt x="7093353" y="7093353"/>
                </a:lnTo>
                <a:lnTo>
                  <a:pt x="0" y="7093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2523" y="149057"/>
            <a:ext cx="10097604" cy="147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5"/>
              </a:lnSpc>
            </a:pPr>
            <a:r>
              <a:rPr lang="en-US" sz="9359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Roles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393" r="0" b="-173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99836">
            <a:off x="5575065" y="-3981968"/>
            <a:ext cx="16857228" cy="18250936"/>
          </a:xfrm>
          <a:custGeom>
            <a:avLst/>
            <a:gdLst/>
            <a:ahLst/>
            <a:cxnLst/>
            <a:rect r="r" b="b" t="t" l="l"/>
            <a:pathLst>
              <a:path h="18250936" w="16857228">
                <a:moveTo>
                  <a:pt x="0" y="0"/>
                </a:moveTo>
                <a:lnTo>
                  <a:pt x="16857228" y="0"/>
                </a:lnTo>
                <a:lnTo>
                  <a:pt x="16857228" y="18250936"/>
                </a:lnTo>
                <a:lnTo>
                  <a:pt x="0" y="18250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04609">
            <a:off x="-1371156" y="-1951470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66923" y="3955629"/>
            <a:ext cx="7800259" cy="291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9"/>
              </a:lnSpc>
            </a:pPr>
            <a:r>
              <a:rPr lang="en-US" sz="29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 diagnóstico temprano de enfermedades es clave para salvar vidas. La Inteligencia Artificial aplicada a imágenes médicas permite apoyar a los médicos en la detección rápida y confiable.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72256" y="1352588"/>
            <a:ext cx="8115300" cy="156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39"/>
              </a:lnSpc>
            </a:pPr>
            <a:r>
              <a:rPr lang="en-US" sz="995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Contexto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404609">
            <a:off x="16135055" y="7751933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09506"/>
            <a:ext cx="8867988" cy="8867988"/>
          </a:xfrm>
          <a:custGeom>
            <a:avLst/>
            <a:gdLst/>
            <a:ahLst/>
            <a:cxnLst/>
            <a:rect r="r" b="b" t="t" l="l"/>
            <a:pathLst>
              <a:path h="8867988" w="8867988">
                <a:moveTo>
                  <a:pt x="0" y="0"/>
                </a:moveTo>
                <a:lnTo>
                  <a:pt x="8867988" y="0"/>
                </a:lnTo>
                <a:lnTo>
                  <a:pt x="8867988" y="8867988"/>
                </a:lnTo>
                <a:lnTo>
                  <a:pt x="0" y="8867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4" r="0" b="-17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10082">
            <a:off x="-3605496" y="-13167"/>
            <a:ext cx="14301857" cy="11544731"/>
          </a:xfrm>
          <a:custGeom>
            <a:avLst/>
            <a:gdLst/>
            <a:ahLst/>
            <a:cxnLst/>
            <a:rect r="r" b="b" t="t" l="l"/>
            <a:pathLst>
              <a:path h="11544731" w="14301857">
                <a:moveTo>
                  <a:pt x="0" y="0"/>
                </a:moveTo>
                <a:lnTo>
                  <a:pt x="14301857" y="0"/>
                </a:lnTo>
                <a:lnTo>
                  <a:pt x="14301857" y="11544731"/>
                </a:lnTo>
                <a:lnTo>
                  <a:pt x="0" y="1154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04609">
            <a:off x="-447261" y="-1382905"/>
            <a:ext cx="2951922" cy="4114800"/>
          </a:xfrm>
          <a:custGeom>
            <a:avLst/>
            <a:gdLst/>
            <a:ahLst/>
            <a:cxnLst/>
            <a:rect r="r" b="b" t="t" l="l"/>
            <a:pathLst>
              <a:path h="4114800" w="2951922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59743">
            <a:off x="15917040" y="-6399133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15713">
            <a:off x="16065955" y="7329926"/>
            <a:ext cx="2951922" cy="4114800"/>
          </a:xfrm>
          <a:custGeom>
            <a:avLst/>
            <a:gdLst/>
            <a:ahLst/>
            <a:cxnLst/>
            <a:rect r="r" b="b" t="t" l="l"/>
            <a:pathLst>
              <a:path h="4114800" w="2951922">
                <a:moveTo>
                  <a:pt x="0" y="0"/>
                </a:moveTo>
                <a:lnTo>
                  <a:pt x="2951922" y="0"/>
                </a:lnTo>
                <a:lnTo>
                  <a:pt x="29519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9212" y="2619292"/>
            <a:ext cx="6967898" cy="1349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9"/>
              </a:lnSpc>
            </a:pPr>
            <a:r>
              <a:rPr lang="en-US" sz="8531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Problemas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2806" y="4707341"/>
            <a:ext cx="7527639" cy="253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815" indent="-279908" lvl="1">
              <a:lnSpc>
                <a:spcPts val="4096"/>
              </a:lnSpc>
              <a:buFont typeface="Arial"/>
              <a:buChar char="•"/>
            </a:pPr>
            <a:r>
              <a:rPr lang="en-US" sz="2592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Dificultad en diagnósticos rápidos y precisos.</a:t>
            </a:r>
          </a:p>
          <a:p>
            <a:pPr algn="l" marL="559815" indent="-279908" lvl="1">
              <a:lnSpc>
                <a:spcPts val="4096"/>
              </a:lnSpc>
              <a:buFont typeface="Arial"/>
              <a:buChar char="•"/>
            </a:pPr>
            <a:r>
              <a:rPr lang="en-US" sz="2592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Sobrecarga de exámenes por analizar.</a:t>
            </a:r>
          </a:p>
          <a:p>
            <a:pPr algn="l" marL="559815" indent="-279908" lvl="1">
              <a:lnSpc>
                <a:spcPts val="4096"/>
              </a:lnSpc>
              <a:buFont typeface="Arial"/>
              <a:buChar char="•"/>
            </a:pPr>
            <a:r>
              <a:rPr lang="en-US" sz="2592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Casos con patologías atípicas o poco visibles en imágenes. </a:t>
            </a:r>
          </a:p>
          <a:p>
            <a:pPr algn="l" marL="0" indent="0" lvl="0">
              <a:lnSpc>
                <a:spcPts val="409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603444"/>
            <a:ext cx="8379244" cy="8379244"/>
          </a:xfrm>
          <a:custGeom>
            <a:avLst/>
            <a:gdLst/>
            <a:ahLst/>
            <a:cxnLst/>
            <a:rect r="r" b="b" t="t" l="l"/>
            <a:pathLst>
              <a:path h="8379244" w="8379244">
                <a:moveTo>
                  <a:pt x="0" y="0"/>
                </a:moveTo>
                <a:lnTo>
                  <a:pt x="8379244" y="0"/>
                </a:lnTo>
                <a:lnTo>
                  <a:pt x="8379244" y="8379244"/>
                </a:lnTo>
                <a:lnTo>
                  <a:pt x="0" y="83792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4" r="0" b="-17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5007558" y="-4242621"/>
            <a:ext cx="14351641" cy="15538194"/>
          </a:xfrm>
          <a:custGeom>
            <a:avLst/>
            <a:gdLst/>
            <a:ahLst/>
            <a:cxnLst/>
            <a:rect r="r" b="b" t="t" l="l"/>
            <a:pathLst>
              <a:path h="15538194" w="14351641">
                <a:moveTo>
                  <a:pt x="0" y="0"/>
                </a:moveTo>
                <a:lnTo>
                  <a:pt x="14351641" y="0"/>
                </a:lnTo>
                <a:lnTo>
                  <a:pt x="14351641" y="15538193"/>
                </a:lnTo>
                <a:lnTo>
                  <a:pt x="0" y="15538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527260">
            <a:off x="-640265" y="9105626"/>
            <a:ext cx="2530254" cy="1467547"/>
          </a:xfrm>
          <a:custGeom>
            <a:avLst/>
            <a:gdLst/>
            <a:ahLst/>
            <a:cxnLst/>
            <a:rect r="r" b="b" t="t" l="l"/>
            <a:pathLst>
              <a:path h="1467547" w="2530254">
                <a:moveTo>
                  <a:pt x="0" y="0"/>
                </a:moveTo>
                <a:lnTo>
                  <a:pt x="2530253" y="0"/>
                </a:lnTo>
                <a:lnTo>
                  <a:pt x="2530253" y="1467547"/>
                </a:lnTo>
                <a:lnTo>
                  <a:pt x="0" y="146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04609">
            <a:off x="-618467" y="-1738434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3018" y="6590920"/>
            <a:ext cx="2886643" cy="2887847"/>
          </a:xfrm>
          <a:custGeom>
            <a:avLst/>
            <a:gdLst/>
            <a:ahLst/>
            <a:cxnLst/>
            <a:rect r="r" b="b" t="t" l="l"/>
            <a:pathLst>
              <a:path h="2887847" w="2886643">
                <a:moveTo>
                  <a:pt x="0" y="0"/>
                </a:moveTo>
                <a:lnTo>
                  <a:pt x="2886644" y="0"/>
                </a:lnTo>
                <a:lnTo>
                  <a:pt x="2886644" y="2887846"/>
                </a:lnTo>
                <a:lnTo>
                  <a:pt x="0" y="28878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2273" y="-820233"/>
            <a:ext cx="7589202" cy="11383803"/>
          </a:xfrm>
          <a:custGeom>
            <a:avLst/>
            <a:gdLst/>
            <a:ahLst/>
            <a:cxnLst/>
            <a:rect r="r" b="b" t="t" l="l"/>
            <a:pathLst>
              <a:path h="11383803" w="7589202">
                <a:moveTo>
                  <a:pt x="0" y="0"/>
                </a:moveTo>
                <a:lnTo>
                  <a:pt x="7589202" y="0"/>
                </a:lnTo>
                <a:lnTo>
                  <a:pt x="7589202" y="11383803"/>
                </a:lnTo>
                <a:lnTo>
                  <a:pt x="0" y="11383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01475" y="4795469"/>
            <a:ext cx="8530778" cy="1309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“Diagnostica Doc: una plataforma de IA con redes neuronales convolucionales (CNN) que analiza imágenes médicas y entrega sugerencias de diagnóstico con un porcentaje de confianza.”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01475" y="3854264"/>
            <a:ext cx="8697750" cy="68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3079" indent="-461539" lvl="1">
              <a:lnSpc>
                <a:spcPts val="5301"/>
              </a:lnSpc>
              <a:buFont typeface="Arial"/>
              <a:buChar char="•"/>
            </a:pPr>
            <a:r>
              <a:rPr lang="en-US" sz="4275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Solución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84961" y="2098846"/>
            <a:ext cx="8530778" cy="1309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“Los médicos necesitan herramientas que agilicen el diagnóstico y entreguen apoyo confiable, manteniendo la privacidad y seguridad de los datos de pacientes.”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84961" y="1156091"/>
            <a:ext cx="8697750" cy="68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3079" indent="-461539" lvl="1">
              <a:lnSpc>
                <a:spcPts val="5301"/>
              </a:lnSpc>
              <a:buFont typeface="Arial"/>
              <a:buChar char="•"/>
            </a:pPr>
            <a:r>
              <a:rPr lang="en-US" sz="4275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Nececidad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393" r="0" b="-173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8556">
            <a:off x="5506564" y="-2181187"/>
            <a:ext cx="14432921" cy="15626193"/>
          </a:xfrm>
          <a:custGeom>
            <a:avLst/>
            <a:gdLst/>
            <a:ahLst/>
            <a:cxnLst/>
            <a:rect r="r" b="b" t="t" l="l"/>
            <a:pathLst>
              <a:path h="15626193" w="14432921">
                <a:moveTo>
                  <a:pt x="0" y="0"/>
                </a:moveTo>
                <a:lnTo>
                  <a:pt x="14432921" y="0"/>
                </a:lnTo>
                <a:lnTo>
                  <a:pt x="14432921" y="15626193"/>
                </a:lnTo>
                <a:lnTo>
                  <a:pt x="0" y="1562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527260">
            <a:off x="-809716" y="8775233"/>
            <a:ext cx="2530254" cy="1467547"/>
          </a:xfrm>
          <a:custGeom>
            <a:avLst/>
            <a:gdLst/>
            <a:ahLst/>
            <a:cxnLst/>
            <a:rect r="r" b="b" t="t" l="l"/>
            <a:pathLst>
              <a:path h="1467547" w="2530254">
                <a:moveTo>
                  <a:pt x="0" y="0"/>
                </a:moveTo>
                <a:lnTo>
                  <a:pt x="2530253" y="0"/>
                </a:lnTo>
                <a:lnTo>
                  <a:pt x="2530253" y="1467547"/>
                </a:lnTo>
                <a:lnTo>
                  <a:pt x="0" y="146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04609">
            <a:off x="-618467" y="-1738434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28522" y="5219700"/>
            <a:ext cx="8530778" cy="578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 modelo fue entrenado Utilizando un CNN</a:t>
            </a:r>
          </a:p>
          <a:p>
            <a:pPr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Durante el entrenamiento, la red aprende a reconocer patrones médicos, ajustando sus parámetros para clasificar correctamente.</a:t>
            </a:r>
          </a:p>
          <a:p>
            <a:pPr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El entrenamiento se realiza en ciclos llamados épocas Al finalizar, el modelo es capaz de entregar: </a:t>
            </a:r>
          </a:p>
          <a:p>
            <a:pPr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( </a:t>
            </a:r>
            <a:r>
              <a:rPr lang="en-US" sz="22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0.97%</a:t>
            </a: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 de precisión a 40 ÉPOCAS ) .</a:t>
            </a:r>
          </a:p>
          <a:p>
            <a:pPr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Esto se realiza con: </a:t>
            </a:r>
          </a:p>
          <a:p>
            <a:pPr algn="l">
              <a:lnSpc>
                <a:spcPts val="3586"/>
              </a:lnSpc>
            </a:pPr>
            <a:r>
              <a:rPr lang="en-US" sz="22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Set de pruebas</a:t>
            </a: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( 4200 Imágenes)</a:t>
            </a:r>
          </a:p>
          <a:p>
            <a:pPr algn="l">
              <a:lnSpc>
                <a:spcPts val="3586"/>
              </a:lnSpc>
            </a:pPr>
            <a:r>
              <a:rPr lang="en-US" sz="2269" b="true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Set de entrenamiento</a:t>
            </a: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( 4200  - )</a:t>
            </a:r>
          </a:p>
          <a:p>
            <a:pPr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Completo 8400</a:t>
            </a:r>
          </a:p>
          <a:p>
            <a:pPr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Set de test  ( 700)</a:t>
            </a:r>
          </a:p>
          <a:p>
            <a:pPr algn="l">
              <a:lnSpc>
                <a:spcPts val="3586"/>
              </a:lnSpc>
            </a:pPr>
          </a:p>
          <a:p>
            <a:pPr algn="l" marL="0" indent="0" lvl="0">
              <a:lnSpc>
                <a:spcPts val="358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561550" y="4457920"/>
            <a:ext cx="8697750" cy="68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3079" indent="-461539" lvl="1">
              <a:lnSpc>
                <a:spcPts val="5301"/>
              </a:lnSpc>
              <a:buFont typeface="Arial"/>
              <a:buChar char="•"/>
            </a:pPr>
            <a:r>
              <a:rPr lang="en-US" sz="4275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Entrenamiento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28522" y="2138594"/>
            <a:ext cx="8530778" cy="220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Plataforma WEB Enfocado principalmente hacia médicos. </a:t>
            </a:r>
          </a:p>
          <a:p>
            <a:pPr algn="l">
              <a:lnSpc>
                <a:spcPts val="3586"/>
              </a:lnSpc>
            </a:pPr>
            <a:r>
              <a:rPr lang="en-US" sz="226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 La plataforma mantiene el enfoque principal de el estudio hacia el tórax, en específico detectar la tuberculosis como primer estudio. </a:t>
            </a:r>
          </a:p>
          <a:p>
            <a:pPr algn="l" marL="0" indent="0" lvl="0">
              <a:lnSpc>
                <a:spcPts val="358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561550" y="1376814"/>
            <a:ext cx="8697750" cy="68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3079" indent="-461539" lvl="1">
              <a:lnSpc>
                <a:spcPts val="5301"/>
              </a:lnSpc>
              <a:buFont typeface="Arial"/>
              <a:buChar char="•"/>
            </a:pPr>
            <a:r>
              <a:rPr lang="en-US" sz="4275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Objetivo del proyecto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4404609">
            <a:off x="15695619" y="7757150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5410" y="17094"/>
            <a:ext cx="6846604" cy="10269906"/>
          </a:xfrm>
          <a:custGeom>
            <a:avLst/>
            <a:gdLst/>
            <a:ahLst/>
            <a:cxnLst/>
            <a:rect r="r" b="b" t="t" l="l"/>
            <a:pathLst>
              <a:path h="10269906" w="6846604">
                <a:moveTo>
                  <a:pt x="0" y="0"/>
                </a:moveTo>
                <a:lnTo>
                  <a:pt x="6846604" y="0"/>
                </a:lnTo>
                <a:lnTo>
                  <a:pt x="6846604" y="10269906"/>
                </a:lnTo>
                <a:lnTo>
                  <a:pt x="0" y="102699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959">
            <a:off x="-124309" y="-224387"/>
            <a:ext cx="18536618" cy="10735775"/>
          </a:xfrm>
          <a:custGeom>
            <a:avLst/>
            <a:gdLst/>
            <a:ahLst/>
            <a:cxnLst/>
            <a:rect r="r" b="b" t="t" l="l"/>
            <a:pathLst>
              <a:path h="10735775" w="18536618">
                <a:moveTo>
                  <a:pt x="254203" y="0"/>
                </a:moveTo>
                <a:lnTo>
                  <a:pt x="18536618" y="451916"/>
                </a:lnTo>
                <a:lnTo>
                  <a:pt x="18282415" y="10735774"/>
                </a:lnTo>
                <a:lnTo>
                  <a:pt x="0" y="10283858"/>
                </a:lnTo>
                <a:lnTo>
                  <a:pt x="254203" y="0"/>
                </a:lnTo>
                <a:close/>
              </a:path>
            </a:pathLst>
          </a:custGeom>
          <a:blipFill>
            <a:blip r:embed="rId2"/>
            <a:stretch>
              <a:fillRect l="-4032" t="-15869" r="-6526" b="-282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59743">
            <a:off x="-5968466" y="-6302716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04609">
            <a:off x="-618467" y="-1738434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4" y="0"/>
                </a:lnTo>
                <a:lnTo>
                  <a:pt x="3294334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59743">
            <a:off x="11269677" y="3972375"/>
            <a:ext cx="11363375" cy="12302867"/>
          </a:xfrm>
          <a:custGeom>
            <a:avLst/>
            <a:gdLst/>
            <a:ahLst/>
            <a:cxnLst/>
            <a:rect r="r" b="b" t="t" l="l"/>
            <a:pathLst>
              <a:path h="12302867" w="11363375">
                <a:moveTo>
                  <a:pt x="0" y="0"/>
                </a:moveTo>
                <a:lnTo>
                  <a:pt x="11363375" y="0"/>
                </a:lnTo>
                <a:lnTo>
                  <a:pt x="11363375" y="12302867"/>
                </a:lnTo>
                <a:lnTo>
                  <a:pt x="0" y="1230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04609">
            <a:off x="15029117" y="7354293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4"/>
                </a:lnTo>
                <a:lnTo>
                  <a:pt x="0" y="4592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6636" y="0"/>
            <a:ext cx="15339649" cy="10737754"/>
          </a:xfrm>
          <a:custGeom>
            <a:avLst/>
            <a:gdLst/>
            <a:ahLst/>
            <a:cxnLst/>
            <a:rect r="r" b="b" t="t" l="l"/>
            <a:pathLst>
              <a:path h="10737754" w="15339649">
                <a:moveTo>
                  <a:pt x="0" y="0"/>
                </a:moveTo>
                <a:lnTo>
                  <a:pt x="15339649" y="0"/>
                </a:lnTo>
                <a:lnTo>
                  <a:pt x="15339649" y="10737754"/>
                </a:lnTo>
                <a:lnTo>
                  <a:pt x="0" y="10737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06557" y="4919773"/>
            <a:ext cx="4585369" cy="4585369"/>
          </a:xfrm>
          <a:custGeom>
            <a:avLst/>
            <a:gdLst/>
            <a:ahLst/>
            <a:cxnLst/>
            <a:rect r="r" b="b" t="t" l="l"/>
            <a:pathLst>
              <a:path h="4585369" w="4585369">
                <a:moveTo>
                  <a:pt x="0" y="0"/>
                </a:moveTo>
                <a:lnTo>
                  <a:pt x="4585369" y="0"/>
                </a:lnTo>
                <a:lnTo>
                  <a:pt x="4585369" y="4585369"/>
                </a:lnTo>
                <a:lnTo>
                  <a:pt x="0" y="4585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24" r="0" b="-174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66858">
            <a:off x="5888549" y="-1807198"/>
            <a:ext cx="12839835" cy="13901396"/>
          </a:xfrm>
          <a:custGeom>
            <a:avLst/>
            <a:gdLst/>
            <a:ahLst/>
            <a:cxnLst/>
            <a:rect r="r" b="b" t="t" l="l"/>
            <a:pathLst>
              <a:path h="13901396" w="12839835">
                <a:moveTo>
                  <a:pt x="0" y="0"/>
                </a:moveTo>
                <a:lnTo>
                  <a:pt x="12839835" y="0"/>
                </a:lnTo>
                <a:lnTo>
                  <a:pt x="12839835" y="13901396"/>
                </a:lnTo>
                <a:lnTo>
                  <a:pt x="0" y="13901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04609">
            <a:off x="-965008" y="-1614472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3"/>
                </a:lnTo>
                <a:lnTo>
                  <a:pt x="0" y="459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18431">
            <a:off x="15780837" y="709033"/>
            <a:ext cx="2675838" cy="1109256"/>
          </a:xfrm>
          <a:custGeom>
            <a:avLst/>
            <a:gdLst/>
            <a:ahLst/>
            <a:cxnLst/>
            <a:rect r="r" b="b" t="t" l="l"/>
            <a:pathLst>
              <a:path h="1109256" w="2675838">
                <a:moveTo>
                  <a:pt x="0" y="0"/>
                </a:moveTo>
                <a:lnTo>
                  <a:pt x="2675838" y="0"/>
                </a:lnTo>
                <a:lnTo>
                  <a:pt x="2675838" y="1109256"/>
                </a:lnTo>
                <a:lnTo>
                  <a:pt x="0" y="1109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404609">
            <a:off x="17184133" y="7990948"/>
            <a:ext cx="3294335" cy="4592103"/>
          </a:xfrm>
          <a:custGeom>
            <a:avLst/>
            <a:gdLst/>
            <a:ahLst/>
            <a:cxnLst/>
            <a:rect r="r" b="b" t="t" l="l"/>
            <a:pathLst>
              <a:path h="4592103" w="3294335">
                <a:moveTo>
                  <a:pt x="0" y="0"/>
                </a:moveTo>
                <a:lnTo>
                  <a:pt x="3294335" y="0"/>
                </a:lnTo>
                <a:lnTo>
                  <a:pt x="3294335" y="4592104"/>
                </a:lnTo>
                <a:lnTo>
                  <a:pt x="0" y="4592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18497" y="3190627"/>
            <a:ext cx="8647433" cy="105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3"/>
              </a:lnSpc>
            </a:pPr>
            <a:r>
              <a:rPr lang="en-US" sz="27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Se utilizará una </a:t>
            </a:r>
            <a:r>
              <a:rPr lang="en-US" b="true" sz="2749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metodología ágil (Scrum).</a:t>
            </a:r>
          </a:p>
          <a:p>
            <a:pPr algn="l" marL="0" indent="0" lvl="0">
              <a:lnSpc>
                <a:spcPts val="434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318497" y="3667215"/>
            <a:ext cx="8806753" cy="377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3"/>
              </a:lnSpc>
            </a:pPr>
            <a:r>
              <a:rPr lang="en-US" sz="27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En cada sprint se planifican actividades, se ejecutan las tareas definidas en el Product Backlog, y se revisan los resultados con el equipo y los interesados. </a:t>
            </a:r>
          </a:p>
          <a:p>
            <a:pPr algn="l" marL="0" indent="0" lvl="0">
              <a:lnSpc>
                <a:spcPts val="4343"/>
              </a:lnSpc>
            </a:pPr>
            <a:r>
              <a:rPr lang="en-US" sz="2749">
                <a:solidFill>
                  <a:srgbClr val="003060"/>
                </a:solidFill>
                <a:latin typeface="Nunito"/>
                <a:ea typeface="Nunito"/>
                <a:cs typeface="Nunito"/>
                <a:sym typeface="Nunito"/>
              </a:rPr>
              <a:t>Este enfoque asegura </a:t>
            </a:r>
            <a:r>
              <a:rPr lang="en-US" b="true" sz="2749">
                <a:solidFill>
                  <a:srgbClr val="003060"/>
                </a:solidFill>
                <a:latin typeface="Nunito Bold"/>
                <a:ea typeface="Nunito Bold"/>
                <a:cs typeface="Nunito Bold"/>
                <a:sym typeface="Nunito Bold"/>
              </a:rPr>
              <a:t>flexibilidad, calidad y alineación con los objetivos del proyecto, adaptándose a cambios que surjan durante el desarrollo.</a:t>
            </a:r>
          </a:p>
          <a:p>
            <a:pPr algn="l" marL="0" indent="0" lvl="0">
              <a:lnSpc>
                <a:spcPts val="434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1153913"/>
            <a:ext cx="7800259" cy="163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10386">
                <a:solidFill>
                  <a:srgbClr val="003060"/>
                </a:solidFill>
                <a:latin typeface="Schoolbell"/>
                <a:ea typeface="Schoolbell"/>
                <a:cs typeface="Schoolbell"/>
                <a:sym typeface="Schoolbell"/>
              </a:rPr>
              <a:t>Metodología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724986">
            <a:off x="72587" y="459847"/>
            <a:ext cx="8777543" cy="8777543"/>
          </a:xfrm>
          <a:custGeom>
            <a:avLst/>
            <a:gdLst/>
            <a:ahLst/>
            <a:cxnLst/>
            <a:rect r="r" b="b" t="t" l="l"/>
            <a:pathLst>
              <a:path h="8777543" w="8777543">
                <a:moveTo>
                  <a:pt x="0" y="0"/>
                </a:moveTo>
                <a:lnTo>
                  <a:pt x="8777543" y="0"/>
                </a:lnTo>
                <a:lnTo>
                  <a:pt x="8777543" y="8777543"/>
                </a:lnTo>
                <a:lnTo>
                  <a:pt x="0" y="87775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DAG5JlgkOnU</dc:identifier>
  <dcterms:modified xsi:type="dcterms:W3CDTF">2011-08-01T06:04:30Z</dcterms:modified>
  <cp:revision>1</cp:revision>
  <dc:title>Diagnostica Doc</dc:title>
</cp:coreProperties>
</file>